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65" d="100"/>
          <a:sy n="65" d="100"/>
        </p:scale>
        <p:origin x="197"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E7415-E549-4EEB-8584-ADE1A1EC220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16B538-9C8A-420A-8907-1B1A9F8F3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D1B18F4-DDDE-43A6-AF0A-5131E233B1D7}"/>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5" name="Segnaposto piè di pagina 4">
            <a:extLst>
              <a:ext uri="{FF2B5EF4-FFF2-40B4-BE49-F238E27FC236}">
                <a16:creationId xmlns:a16="http://schemas.microsoft.com/office/drawing/2014/main" id="{8F11D615-A0EA-4BD2-B8F6-69FA9FF34E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384387D-9546-430F-AACD-172ECAD3D60A}"/>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03707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BEEFF-973E-4B2F-AE03-6ACADDE1F4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95C6EA5-207E-425D-BBCA-EB69127947B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8AFD22-796F-406D-ABDF-31A0CE74ABA5}"/>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5" name="Segnaposto piè di pagina 4">
            <a:extLst>
              <a:ext uri="{FF2B5EF4-FFF2-40B4-BE49-F238E27FC236}">
                <a16:creationId xmlns:a16="http://schemas.microsoft.com/office/drawing/2014/main" id="{BB71D2AE-57ED-4952-BBED-6105986842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79E5DE-556A-443F-9BF7-83780D0174C5}"/>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91413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EAF878E-869C-4CC7-AFAD-5C8ECEAF93B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B13780-7B5B-4817-ABE6-3A0E7592603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EE2999-AC1E-4CC6-A7C9-7BCFAED54E9E}"/>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5" name="Segnaposto piè di pagina 4">
            <a:extLst>
              <a:ext uri="{FF2B5EF4-FFF2-40B4-BE49-F238E27FC236}">
                <a16:creationId xmlns:a16="http://schemas.microsoft.com/office/drawing/2014/main" id="{D2EEAFFE-F28D-4139-B0D8-CC94FF4BBB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ADF886-017C-482E-8B37-77C429258CDC}"/>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0490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622079-F4DA-46B3-A3E9-1D41420BB6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8832E7-A219-4003-8038-53CD964A6F3A}"/>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C324A2-8A3D-48F7-B5D8-3682F51D4ACF}"/>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5" name="Segnaposto piè di pagina 4">
            <a:extLst>
              <a:ext uri="{FF2B5EF4-FFF2-40B4-BE49-F238E27FC236}">
                <a16:creationId xmlns:a16="http://schemas.microsoft.com/office/drawing/2014/main" id="{B218E4F7-910A-4A0D-97CD-A27224EA28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9A5A65-F427-4915-A4FD-A9C597461935}"/>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211292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4C3CF-6130-44E0-B592-DA7AA25537B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A8361E-2167-4529-B0A4-5CB41BE11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267F4A0-95FA-4AC2-9DA4-4BC09CD01203}"/>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5" name="Segnaposto piè di pagina 4">
            <a:extLst>
              <a:ext uri="{FF2B5EF4-FFF2-40B4-BE49-F238E27FC236}">
                <a16:creationId xmlns:a16="http://schemas.microsoft.com/office/drawing/2014/main" id="{D439A717-30B5-425D-8987-8EE88683A9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6174D6-4A8E-48C4-B2BF-5F28FB1D20CC}"/>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7702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A3D401-ECEA-4CB2-95E4-EFA19D5D95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E87A48-3E7D-403D-8994-86865D84C85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3A312B-9E15-4C02-93AB-4329861EEB3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60801E9-4D3A-4594-A0C2-82389A4C86FA}"/>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6" name="Segnaposto piè di pagina 5">
            <a:extLst>
              <a:ext uri="{FF2B5EF4-FFF2-40B4-BE49-F238E27FC236}">
                <a16:creationId xmlns:a16="http://schemas.microsoft.com/office/drawing/2014/main" id="{131B5657-98F3-4537-9FDB-A7899392EC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542E0FC-0F3D-418E-B96B-AD2E87C4FFD7}"/>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78792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7DEE17-BE13-42E3-9424-DD106A381A4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7C4654-AAE1-43C6-8DC4-820D5BFFF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075974B-3019-439C-89C7-50565321C604}"/>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FB74691-0089-49F3-9D7E-96D2C3438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148192F-3069-4951-B2E2-C144E06B5B4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9E97152-2352-43EF-BCA5-40566983353B}"/>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8" name="Segnaposto piè di pagina 7">
            <a:extLst>
              <a:ext uri="{FF2B5EF4-FFF2-40B4-BE49-F238E27FC236}">
                <a16:creationId xmlns:a16="http://schemas.microsoft.com/office/drawing/2014/main" id="{EB08ED03-AA8A-4E06-B47D-99215AF738C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FED4B94-D405-4730-BE7C-EEC40782AFA2}"/>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190478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31797-15BE-498A-BA16-FE1A44F54B7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13FDE9A-7FB0-4505-A9C3-5075E908B735}"/>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4" name="Segnaposto piè di pagina 3">
            <a:extLst>
              <a:ext uri="{FF2B5EF4-FFF2-40B4-BE49-F238E27FC236}">
                <a16:creationId xmlns:a16="http://schemas.microsoft.com/office/drawing/2014/main" id="{372B598D-1852-4706-9213-024887B974D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1B79D7B-D29E-441C-A430-0F7A8D4A43E1}"/>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25125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E534397-4085-4D54-9404-EC4D639128EA}"/>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3" name="Segnaposto piè di pagina 2">
            <a:extLst>
              <a:ext uri="{FF2B5EF4-FFF2-40B4-BE49-F238E27FC236}">
                <a16:creationId xmlns:a16="http://schemas.microsoft.com/office/drawing/2014/main" id="{1082A06D-6081-4DAD-B297-F5C18F4E08B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5DFB954-A543-4B58-81F8-1A0B671C6196}"/>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351012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81AFB-F418-4AB4-88C8-C2B70F583E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BF7BFB7-5576-4523-B5AF-026749633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F98CFFF-94C9-46ED-BFFB-52AFE4639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877F2EC-B6B2-4561-A237-84CA2CC05F98}"/>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6" name="Segnaposto piè di pagina 5">
            <a:extLst>
              <a:ext uri="{FF2B5EF4-FFF2-40B4-BE49-F238E27FC236}">
                <a16:creationId xmlns:a16="http://schemas.microsoft.com/office/drawing/2014/main" id="{A9009263-BC6A-44D8-A68C-0D39C43219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6294FF-7B93-4D0E-93B6-73A7ACC0C402}"/>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124288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37AE88-EB0A-4769-8BBA-74AA86D072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27E87D6-31D1-4FA3-AB42-0C26F0A67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EC1EEE-8430-4E0B-A89F-70644C0C8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38C48037-62F9-4CCE-BDEE-407A4A8A4482}"/>
              </a:ext>
            </a:extLst>
          </p:cNvPr>
          <p:cNvSpPr>
            <a:spLocks noGrp="1"/>
          </p:cNvSpPr>
          <p:nvPr>
            <p:ph type="dt" sz="half" idx="10"/>
          </p:nvPr>
        </p:nvSpPr>
        <p:spPr/>
        <p:txBody>
          <a:bodyPr/>
          <a:lstStyle/>
          <a:p>
            <a:fld id="{3D955199-BEB9-48E3-9981-724D0D861099}" type="datetimeFigureOut">
              <a:rPr lang="it-IT" smtClean="0"/>
              <a:t>02/09/2018</a:t>
            </a:fld>
            <a:endParaRPr lang="it-IT"/>
          </a:p>
        </p:txBody>
      </p:sp>
      <p:sp>
        <p:nvSpPr>
          <p:cNvPr id="6" name="Segnaposto piè di pagina 5">
            <a:extLst>
              <a:ext uri="{FF2B5EF4-FFF2-40B4-BE49-F238E27FC236}">
                <a16:creationId xmlns:a16="http://schemas.microsoft.com/office/drawing/2014/main" id="{6EA2691E-282E-40D2-891B-A1F45A7C6D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D9475EC-9AFE-4A73-9D6E-D906196A7878}"/>
              </a:ext>
            </a:extLst>
          </p:cNvPr>
          <p:cNvSpPr>
            <a:spLocks noGrp="1"/>
          </p:cNvSpPr>
          <p:nvPr>
            <p:ph type="sldNum" sz="quarter" idx="12"/>
          </p:nvPr>
        </p:nvSpPr>
        <p:spPr/>
        <p:txBody>
          <a:bodyPr/>
          <a:lstStyle/>
          <a:p>
            <a:fld id="{BFB08C71-697B-49B9-A0F7-C54AEAF66772}" type="slidenum">
              <a:rPr lang="it-IT" smtClean="0"/>
              <a:t>‹N›</a:t>
            </a:fld>
            <a:endParaRPr lang="it-IT"/>
          </a:p>
        </p:txBody>
      </p:sp>
    </p:spTree>
    <p:extLst>
      <p:ext uri="{BB962C8B-B14F-4D97-AF65-F5344CB8AC3E}">
        <p14:creationId xmlns:p14="http://schemas.microsoft.com/office/powerpoint/2010/main" val="166157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A97CE8-89D6-49A5-9EFA-1BF8E13B0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E2B0628-FDAB-4BF2-8409-EA64314C1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86B7B0-206B-4BDC-A5C6-6D9C90E0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5199-BEB9-48E3-9981-724D0D861099}" type="datetimeFigureOut">
              <a:rPr lang="it-IT" smtClean="0"/>
              <a:t>02/09/2018</a:t>
            </a:fld>
            <a:endParaRPr lang="it-IT"/>
          </a:p>
        </p:txBody>
      </p:sp>
      <p:sp>
        <p:nvSpPr>
          <p:cNvPr id="5" name="Segnaposto piè di pagina 4">
            <a:extLst>
              <a:ext uri="{FF2B5EF4-FFF2-40B4-BE49-F238E27FC236}">
                <a16:creationId xmlns:a16="http://schemas.microsoft.com/office/drawing/2014/main" id="{11A48E26-95C6-49A0-93E7-7A6F7F88C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F9AC50-06DA-40A4-B560-914FB89FF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08C71-697B-49B9-A0F7-C54AEAF66772}" type="slidenum">
              <a:rPr lang="it-IT" smtClean="0"/>
              <a:t>‹N›</a:t>
            </a:fld>
            <a:endParaRPr lang="it-IT"/>
          </a:p>
        </p:txBody>
      </p:sp>
    </p:spTree>
    <p:extLst>
      <p:ext uri="{BB962C8B-B14F-4D97-AF65-F5344CB8AC3E}">
        <p14:creationId xmlns:p14="http://schemas.microsoft.com/office/powerpoint/2010/main" val="283715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wikipedia.org/wiki/Bucchianico"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9EE2D32-CCAF-4AA5-A710-07F4DD6E8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1" y="541020"/>
            <a:ext cx="7701280" cy="5775960"/>
          </a:xfrm>
          <a:prstGeom prst="rect">
            <a:avLst/>
          </a:prstGeom>
        </p:spPr>
      </p:pic>
      <p:sp>
        <p:nvSpPr>
          <p:cNvPr id="6" name="CasellaDiTesto 5">
            <a:extLst>
              <a:ext uri="{FF2B5EF4-FFF2-40B4-BE49-F238E27FC236}">
                <a16:creationId xmlns:a16="http://schemas.microsoft.com/office/drawing/2014/main" id="{D605AAF0-04B7-4D5B-A5AF-AC778DF89855}"/>
              </a:ext>
            </a:extLst>
          </p:cNvPr>
          <p:cNvSpPr txBox="1"/>
          <p:nvPr/>
        </p:nvSpPr>
        <p:spPr>
          <a:xfrm>
            <a:off x="7909561" y="684640"/>
            <a:ext cx="4282439" cy="5262979"/>
          </a:xfrm>
          <a:prstGeom prst="rect">
            <a:avLst/>
          </a:prstGeom>
          <a:noFill/>
        </p:spPr>
        <p:txBody>
          <a:bodyPr wrap="square" rtlCol="0">
            <a:spAutoFit/>
          </a:bodyPr>
          <a:lstStyle/>
          <a:p>
            <a:r>
              <a:rPr lang="it-IT" sz="3200" b="1" dirty="0"/>
              <a:t>Bucchianico (Chieti</a:t>
            </a:r>
            <a:r>
              <a:rPr lang="it-IT" sz="2800" b="1" dirty="0"/>
              <a:t>)</a:t>
            </a:r>
          </a:p>
          <a:p>
            <a:endParaRPr lang="it-IT" sz="2400" b="1" dirty="0"/>
          </a:p>
          <a:p>
            <a:r>
              <a:rPr lang="it-IT" sz="2800" b="1" dirty="0"/>
              <a:t>San. Camillo De Lellis</a:t>
            </a:r>
          </a:p>
          <a:p>
            <a:r>
              <a:rPr lang="it-IT" sz="2800" b="1" dirty="0"/>
              <a:t>Sant’Urbano</a:t>
            </a:r>
          </a:p>
          <a:p>
            <a:endParaRPr lang="it-IT" sz="2400" b="1" dirty="0"/>
          </a:p>
          <a:p>
            <a:endParaRPr lang="it-IT" sz="2400" b="1" dirty="0"/>
          </a:p>
          <a:p>
            <a:endParaRPr lang="it-IT" dirty="0"/>
          </a:p>
          <a:p>
            <a:r>
              <a:rPr lang="it-IT" sz="2800" dirty="0">
                <a:hlinkClick r:id="rId3"/>
              </a:rPr>
              <a:t>https://it.wikipedia.org/</a:t>
            </a:r>
            <a:r>
              <a:rPr lang="it-IT" sz="2800" u="sng" dirty="0">
                <a:solidFill>
                  <a:srgbClr val="0070C0"/>
                </a:solidFill>
                <a:hlinkClick r:id="rId3"/>
              </a:rPr>
              <a:t>wiki/Bucchianico</a:t>
            </a:r>
            <a:endParaRPr lang="it-IT" sz="2800" u="sng" dirty="0">
              <a:solidFill>
                <a:srgbClr val="0070C0"/>
              </a:solidFill>
            </a:endParaRPr>
          </a:p>
          <a:p>
            <a:endParaRPr lang="it-IT" sz="2800" u="sng" dirty="0">
              <a:solidFill>
                <a:srgbClr val="0070C0"/>
              </a:solidFill>
            </a:endParaRPr>
          </a:p>
          <a:p>
            <a:r>
              <a:rPr lang="it-IT" sz="2800" u="sng" dirty="0">
                <a:solidFill>
                  <a:srgbClr val="0070C0"/>
                </a:solidFill>
              </a:rPr>
              <a:t>http://www.proloco-bucchianico.it/</a:t>
            </a:r>
          </a:p>
          <a:p>
            <a:endParaRPr lang="it-IT" dirty="0"/>
          </a:p>
        </p:txBody>
      </p:sp>
      <p:pic>
        <p:nvPicPr>
          <p:cNvPr id="4" name="Immagine 3">
            <a:extLst>
              <a:ext uri="{FF2B5EF4-FFF2-40B4-BE49-F238E27FC236}">
                <a16:creationId xmlns:a16="http://schemas.microsoft.com/office/drawing/2014/main" id="{16190A1A-587E-405E-A583-7DB2C2D17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1" y="684640"/>
            <a:ext cx="7701280" cy="5775960"/>
          </a:xfrm>
          <a:prstGeom prst="rect">
            <a:avLst/>
          </a:prstGeom>
        </p:spPr>
      </p:pic>
    </p:spTree>
    <p:extLst>
      <p:ext uri="{BB962C8B-B14F-4D97-AF65-F5344CB8AC3E}">
        <p14:creationId xmlns:p14="http://schemas.microsoft.com/office/powerpoint/2010/main" val="176006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A127C-1BAD-4227-B22A-814656CD655F}"/>
              </a:ext>
            </a:extLst>
          </p:cNvPr>
          <p:cNvSpPr>
            <a:spLocks noGrp="1"/>
          </p:cNvSpPr>
          <p:nvPr>
            <p:ph type="title"/>
          </p:nvPr>
        </p:nvSpPr>
        <p:spPr>
          <a:xfrm>
            <a:off x="838200" y="-198755"/>
            <a:ext cx="10515600" cy="1325563"/>
          </a:xfrm>
        </p:spPr>
        <p:txBody>
          <a:bodyPr/>
          <a:lstStyle/>
          <a:p>
            <a:pPr algn="ctr"/>
            <a:r>
              <a:rPr lang="it-IT" b="1" dirty="0" err="1"/>
              <a:t>Perche</a:t>
            </a:r>
            <a:r>
              <a:rPr lang="it-IT" b="1" dirty="0"/>
              <a:t>’ a Bucchianico?</a:t>
            </a:r>
          </a:p>
        </p:txBody>
      </p:sp>
      <p:sp>
        <p:nvSpPr>
          <p:cNvPr id="3" name="Segnaposto contenuto 2">
            <a:extLst>
              <a:ext uri="{FF2B5EF4-FFF2-40B4-BE49-F238E27FC236}">
                <a16:creationId xmlns:a16="http://schemas.microsoft.com/office/drawing/2014/main" id="{FC148002-3CCF-4979-952F-CA4563FC280C}"/>
              </a:ext>
            </a:extLst>
          </p:cNvPr>
          <p:cNvSpPr>
            <a:spLocks noGrp="1"/>
          </p:cNvSpPr>
          <p:nvPr>
            <p:ph idx="1"/>
          </p:nvPr>
        </p:nvSpPr>
        <p:spPr>
          <a:xfrm>
            <a:off x="182880" y="960120"/>
            <a:ext cx="11811000" cy="5989320"/>
          </a:xfrm>
        </p:spPr>
        <p:txBody>
          <a:bodyPr>
            <a:normAutofit lnSpcReduction="10000"/>
          </a:bodyPr>
          <a:lstStyle/>
          <a:p>
            <a:pPr marL="0" indent="0">
              <a:buNone/>
            </a:pPr>
            <a:r>
              <a:rPr lang="it-IT" dirty="0"/>
              <a:t>Io ho un amico, un Geologo, Mario Mascarucci,  che venne a fare uno stage in Arabia Saudita dove io stavo dirigendo la costruzione dell’Autostrada </a:t>
            </a:r>
            <a:r>
              <a:rPr lang="it-IT" dirty="0" err="1"/>
              <a:t>Duckna</a:t>
            </a:r>
            <a:r>
              <a:rPr lang="it-IT" dirty="0"/>
              <a:t> – </a:t>
            </a:r>
            <a:r>
              <a:rPr lang="it-IT" dirty="0" err="1"/>
              <a:t>Nafee</a:t>
            </a:r>
            <a:r>
              <a:rPr lang="it-IT" dirty="0"/>
              <a:t> nel nord dell’Arabia Saudita. Lui mi parlava sempre </a:t>
            </a:r>
            <a:r>
              <a:rPr lang="it-IT" dirty="0" err="1"/>
              <a:t>cosi’</a:t>
            </a:r>
            <a:r>
              <a:rPr lang="it-IT" dirty="0"/>
              <a:t> bene dell’Abruzzo e di Bucchianico dove lui abitava. Pensate che io non avevo la </a:t>
            </a:r>
            <a:r>
              <a:rPr lang="it-IT" dirty="0" err="1"/>
              <a:t>piu’</a:t>
            </a:r>
            <a:r>
              <a:rPr lang="it-IT" dirty="0"/>
              <a:t> pallida idea di dove fosse l’Abruzzo non essendoci mai stato, figuratevi di Bucchianico.</a:t>
            </a:r>
          </a:p>
          <a:p>
            <a:pPr marL="0" indent="0">
              <a:buNone/>
            </a:pPr>
            <a:r>
              <a:rPr lang="it-IT" dirty="0"/>
              <a:t>Bene, alla fine degli anni 80, quando avevo deciso di lasciare Milano dove abitai per una decina di anni, chiamai Mario e gli chiesi se mi trovava un pezzo di terra da quelle parti dal momento che avevo deciso di lasciare. Mi chiama informandomi che aveva individuato alcune soluzioni. Prendo e parto per vedere questo famoso Abruzzo e lo sconosciuto Bucchianico.</a:t>
            </a:r>
          </a:p>
          <a:p>
            <a:pPr marL="0" indent="0">
              <a:buNone/>
            </a:pPr>
            <a:r>
              <a:rPr lang="it-IT" dirty="0"/>
              <a:t>Arrivato sul posto in macchina, attraverso un territorio meraviglioso con la vista del Gran sasso, di foreste infinite, vado a vedere questa località. Noto questo piccolo centro arroccato su una collina a una quindicina di chilometri dal mare ed una quindicina dalle montagne,  da dove si vedono il Gran Sasso, la Maielletta e la Maiella che si arrampica fino a 2700 metri di altitudine ed il mare Adriatico.</a:t>
            </a:r>
          </a:p>
          <a:p>
            <a:pPr marL="0" indent="0">
              <a:buNone/>
            </a:pPr>
            <a:endParaRPr lang="it-IT" dirty="0"/>
          </a:p>
        </p:txBody>
      </p:sp>
    </p:spTree>
    <p:extLst>
      <p:ext uri="{BB962C8B-B14F-4D97-AF65-F5344CB8AC3E}">
        <p14:creationId xmlns:p14="http://schemas.microsoft.com/office/powerpoint/2010/main" val="49402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3C1EDCA-AFE0-4891-B3D9-ED47EEFD31A2}"/>
              </a:ext>
            </a:extLst>
          </p:cNvPr>
          <p:cNvPicPr>
            <a:picLocks noChangeAspect="1"/>
          </p:cNvPicPr>
          <p:nvPr/>
        </p:nvPicPr>
        <p:blipFill>
          <a:blip r:embed="rId2"/>
          <a:stretch>
            <a:fillRect/>
          </a:stretch>
        </p:blipFill>
        <p:spPr>
          <a:xfrm>
            <a:off x="6682154" y="104543"/>
            <a:ext cx="5010717" cy="3460285"/>
          </a:xfrm>
          <a:prstGeom prst="rect">
            <a:avLst/>
          </a:prstGeom>
        </p:spPr>
      </p:pic>
      <p:pic>
        <p:nvPicPr>
          <p:cNvPr id="5" name="Immagine 4">
            <a:extLst>
              <a:ext uri="{FF2B5EF4-FFF2-40B4-BE49-F238E27FC236}">
                <a16:creationId xmlns:a16="http://schemas.microsoft.com/office/drawing/2014/main" id="{D8918CD0-C61B-4C55-8FAB-5FDE25CEDAEF}"/>
              </a:ext>
            </a:extLst>
          </p:cNvPr>
          <p:cNvPicPr>
            <a:picLocks noChangeAspect="1"/>
          </p:cNvPicPr>
          <p:nvPr/>
        </p:nvPicPr>
        <p:blipFill>
          <a:blip r:embed="rId3"/>
          <a:stretch>
            <a:fillRect/>
          </a:stretch>
        </p:blipFill>
        <p:spPr>
          <a:xfrm>
            <a:off x="6623675" y="3657600"/>
            <a:ext cx="5069197" cy="3095856"/>
          </a:xfrm>
          <a:prstGeom prst="rect">
            <a:avLst/>
          </a:prstGeom>
        </p:spPr>
      </p:pic>
      <p:pic>
        <p:nvPicPr>
          <p:cNvPr id="6" name="Immagine 5">
            <a:extLst>
              <a:ext uri="{FF2B5EF4-FFF2-40B4-BE49-F238E27FC236}">
                <a16:creationId xmlns:a16="http://schemas.microsoft.com/office/drawing/2014/main" id="{2E97CEFD-D19B-4CE3-BD8C-CC66626FC70A}"/>
              </a:ext>
            </a:extLst>
          </p:cNvPr>
          <p:cNvPicPr>
            <a:picLocks noChangeAspect="1"/>
          </p:cNvPicPr>
          <p:nvPr/>
        </p:nvPicPr>
        <p:blipFill>
          <a:blip r:embed="rId4"/>
          <a:stretch>
            <a:fillRect/>
          </a:stretch>
        </p:blipFill>
        <p:spPr>
          <a:xfrm>
            <a:off x="217876" y="1834685"/>
            <a:ext cx="6267694" cy="4643986"/>
          </a:xfrm>
          <a:prstGeom prst="rect">
            <a:avLst/>
          </a:prstGeom>
        </p:spPr>
      </p:pic>
      <p:sp>
        <p:nvSpPr>
          <p:cNvPr id="7" name="CasellaDiTesto 6">
            <a:extLst>
              <a:ext uri="{FF2B5EF4-FFF2-40B4-BE49-F238E27FC236}">
                <a16:creationId xmlns:a16="http://schemas.microsoft.com/office/drawing/2014/main" id="{FA484000-829D-4941-80AB-815B3B23F1F2}"/>
              </a:ext>
            </a:extLst>
          </p:cNvPr>
          <p:cNvSpPr txBox="1"/>
          <p:nvPr/>
        </p:nvSpPr>
        <p:spPr>
          <a:xfrm>
            <a:off x="1032338" y="0"/>
            <a:ext cx="4638770" cy="1754326"/>
          </a:xfrm>
          <a:prstGeom prst="rect">
            <a:avLst/>
          </a:prstGeom>
          <a:noFill/>
        </p:spPr>
        <p:txBody>
          <a:bodyPr wrap="none" rtlCol="0">
            <a:spAutoFit/>
          </a:bodyPr>
          <a:lstStyle/>
          <a:p>
            <a:r>
              <a:rPr lang="it-IT" sz="3600" b="1" dirty="0"/>
              <a:t>Abruzzo , </a:t>
            </a:r>
          </a:p>
          <a:p>
            <a:r>
              <a:rPr lang="it-IT" sz="3600" b="1" dirty="0"/>
              <a:t>Provincia di Chieti e </a:t>
            </a:r>
          </a:p>
          <a:p>
            <a:r>
              <a:rPr lang="it-IT" sz="3600" b="1" dirty="0"/>
              <a:t>Comune di Bucchianico</a:t>
            </a:r>
          </a:p>
        </p:txBody>
      </p:sp>
    </p:spTree>
    <p:extLst>
      <p:ext uri="{BB962C8B-B14F-4D97-AF65-F5344CB8AC3E}">
        <p14:creationId xmlns:p14="http://schemas.microsoft.com/office/powerpoint/2010/main" val="26831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A127C-1BAD-4227-B22A-814656CD655F}"/>
              </a:ext>
            </a:extLst>
          </p:cNvPr>
          <p:cNvSpPr>
            <a:spLocks noGrp="1"/>
          </p:cNvSpPr>
          <p:nvPr>
            <p:ph type="title"/>
          </p:nvPr>
        </p:nvSpPr>
        <p:spPr>
          <a:xfrm>
            <a:off x="838200" y="-198755"/>
            <a:ext cx="10515600" cy="1325563"/>
          </a:xfrm>
        </p:spPr>
        <p:txBody>
          <a:bodyPr/>
          <a:lstStyle/>
          <a:p>
            <a:pPr algn="ctr"/>
            <a:r>
              <a:rPr lang="it-IT" b="1" dirty="0" err="1"/>
              <a:t>Perche</a:t>
            </a:r>
            <a:r>
              <a:rPr lang="it-IT" b="1" dirty="0"/>
              <a:t>’ a Bucchianico?</a:t>
            </a:r>
          </a:p>
        </p:txBody>
      </p:sp>
      <p:sp>
        <p:nvSpPr>
          <p:cNvPr id="3" name="Segnaposto contenuto 2">
            <a:extLst>
              <a:ext uri="{FF2B5EF4-FFF2-40B4-BE49-F238E27FC236}">
                <a16:creationId xmlns:a16="http://schemas.microsoft.com/office/drawing/2014/main" id="{FC148002-3CCF-4979-952F-CA4563FC280C}"/>
              </a:ext>
            </a:extLst>
          </p:cNvPr>
          <p:cNvSpPr>
            <a:spLocks noGrp="1"/>
          </p:cNvSpPr>
          <p:nvPr>
            <p:ph idx="1"/>
          </p:nvPr>
        </p:nvSpPr>
        <p:spPr>
          <a:xfrm>
            <a:off x="182880" y="960120"/>
            <a:ext cx="11811000" cy="5989320"/>
          </a:xfrm>
        </p:spPr>
        <p:txBody>
          <a:bodyPr>
            <a:normAutofit fontScale="85000" lnSpcReduction="10000"/>
          </a:bodyPr>
          <a:lstStyle/>
          <a:p>
            <a:pPr marL="0" indent="0">
              <a:buNone/>
            </a:pPr>
            <a:r>
              <a:rPr lang="it-IT" dirty="0"/>
              <a:t>Arrivo dove Mario aveva individuato un terreno in vendita con una vecchia cascina sulla periferia bassa del paese, con le sue numerose contrade  ed una popolazione di circa 5,000 abitanti. Mi guardo intorno e vedo l’appezzamento in vendita con tutti i suoi olivi, il centro storico alle spalle, le due montagne ancora piene di neve e me ne innamoro a prima vista.</a:t>
            </a:r>
          </a:p>
          <a:p>
            <a:pPr marL="0" indent="0">
              <a:buNone/>
            </a:pPr>
            <a:r>
              <a:rPr lang="it-IT" dirty="0"/>
              <a:t>Ci mettiamo in contatto con il proprietario e concludiamo l’acquisto che avrebbe poi richiesto una profonda ristrutturazione dell’edificio e la costruzione dei giardini circostanti.</a:t>
            </a:r>
          </a:p>
          <a:p>
            <a:pPr marL="0" indent="0">
              <a:buNone/>
            </a:pPr>
            <a:r>
              <a:rPr lang="it-IT" dirty="0"/>
              <a:t>Poi, visitiamo il centro storico risalente al decimo secolo, a circa 360 metri sul livello del mare con la vista di tutta la campagna circostante il centro con le sue chiese, con i suoi santi e i suoi scienziati ed una storia incredibile</a:t>
            </a:r>
          </a:p>
          <a:p>
            <a:pPr marL="0" indent="0">
              <a:buNone/>
            </a:pPr>
            <a:r>
              <a:rPr lang="it-IT" dirty="0"/>
              <a:t>Vi lascio ai due siti internet dove andare a leggerne la incredibile storia  e sono certo che ve ne innamorerete anche voi, con le sue feste e tradizioni. Uno </a:t>
            </a:r>
            <a:r>
              <a:rPr lang="it-IT" dirty="0" err="1"/>
              <a:t>e’</a:t>
            </a:r>
            <a:r>
              <a:rPr lang="it-IT" dirty="0"/>
              <a:t> il link con Wikipedia e l’altro quello della Proloco.</a:t>
            </a:r>
          </a:p>
          <a:p>
            <a:pPr marL="0" indent="0">
              <a:buNone/>
            </a:pPr>
            <a:r>
              <a:rPr lang="it-IT" dirty="0"/>
              <a:t>Quando i miei famigliari e parenti seppero di questa mia decisione mi dissero che ero pazzo, dicendo che ero andato a vivere in un paese sulle montagne in mezzo alle pecore e ai cinghiali. ma dopo che vennero a trovarmi rimasero estasiati e spesso vengono qui in vacanza e mi chiedono sempre </a:t>
            </a:r>
            <a:r>
              <a:rPr lang="it-IT"/>
              <a:t>di mandargli il </a:t>
            </a:r>
            <a:r>
              <a:rPr lang="it-IT" dirty="0"/>
              <a:t>buon olio di oliva.</a:t>
            </a:r>
          </a:p>
          <a:p>
            <a:pPr marL="0" indent="0">
              <a:buNone/>
            </a:pPr>
            <a:r>
              <a:rPr lang="it-IT" dirty="0"/>
              <a:t>Qui ho fatto numerosissimi amici che </a:t>
            </a:r>
            <a:r>
              <a:rPr lang="it-IT" dirty="0" err="1"/>
              <a:t>portero’</a:t>
            </a:r>
            <a:r>
              <a:rPr lang="it-IT" dirty="0"/>
              <a:t> sempre  nel mio cuore.</a:t>
            </a:r>
          </a:p>
        </p:txBody>
      </p:sp>
    </p:spTree>
    <p:extLst>
      <p:ext uri="{BB962C8B-B14F-4D97-AF65-F5344CB8AC3E}">
        <p14:creationId xmlns:p14="http://schemas.microsoft.com/office/powerpoint/2010/main" val="411683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519</Words>
  <Application>Microsoft Office PowerPoint</Application>
  <PresentationFormat>Widescreen</PresentationFormat>
  <Paragraphs>24</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Presentazione standard di PowerPoint</vt:lpstr>
      <vt:lpstr>Perche’ a Bucchianico?</vt:lpstr>
      <vt:lpstr>Presentazione standard di PowerPoint</vt:lpstr>
      <vt:lpstr>Perche’ a Bucchianico?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dc:creator>
  <cp:lastModifiedBy>Vittorio</cp:lastModifiedBy>
  <cp:revision>11</cp:revision>
  <dcterms:created xsi:type="dcterms:W3CDTF">2018-07-11T09:50:27Z</dcterms:created>
  <dcterms:modified xsi:type="dcterms:W3CDTF">2018-09-02T17:56:21Z</dcterms:modified>
</cp:coreProperties>
</file>